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80" r:id="rId14"/>
    <p:sldId id="281" r:id="rId15"/>
    <p:sldId id="282" r:id="rId16"/>
    <p:sldId id="268" r:id="rId17"/>
    <p:sldId id="269" r:id="rId18"/>
    <p:sldId id="270" r:id="rId19"/>
    <p:sldId id="271" r:id="rId20"/>
    <p:sldId id="272" r:id="rId21"/>
    <p:sldId id="273" r:id="rId22"/>
    <p:sldId id="274" r:id="rId23"/>
    <p:sldId id="275" r:id="rId24"/>
    <p:sldId id="278" r:id="rId25"/>
    <p:sldId id="277" r:id="rId26"/>
    <p:sldId id="276" r:id="rId27"/>
    <p:sldId id="279"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8" d="100"/>
          <a:sy n="68" d="100"/>
        </p:scale>
        <p:origin x="6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9/27/2022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9/27/2022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9/27/2022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a:effectLst>
                  <a:outerShdw blurRad="50800" dist="38100" dir="2700000" algn="tl">
                    <a:srgbClr val="000000">
                      <a:alpha val="40000"/>
                    </a:srgbClr>
                  </a:outerShdw>
                </a:effectLst>
              </a:rPr>
              <a:t>COLLEGE MANAGEMENT  SYSTEM</a:t>
            </a:r>
            <a:endParaRPr lang="en-US" dirty="0"/>
          </a:p>
        </p:txBody>
      </p:sp>
      <p:sp>
        <p:nvSpPr>
          <p:cNvPr id="5" name="Content Placeholder 4"/>
          <p:cNvSpPr>
            <a:spLocks noGrp="1"/>
          </p:cNvSpPr>
          <p:nvPr>
            <p:ph sz="half" idx="1"/>
          </p:nvPr>
        </p:nvSpPr>
        <p:spPr/>
        <p:txBody>
          <a:bodyPr/>
          <a:lstStyle/>
          <a:p>
            <a:r>
              <a:rPr lang="en-US" dirty="0" smtClean="0"/>
              <a:t>Name: </a:t>
            </a:r>
            <a:r>
              <a:rPr lang="en-US" dirty="0" err="1" smtClean="0"/>
              <a:t>Prachi</a:t>
            </a:r>
            <a:r>
              <a:rPr lang="en-US" dirty="0" smtClean="0"/>
              <a:t> </a:t>
            </a:r>
            <a:r>
              <a:rPr lang="en-US" dirty="0" err="1" smtClean="0"/>
              <a:t>Navik</a:t>
            </a:r>
            <a:endParaRPr lang="en-US" dirty="0" smtClean="0"/>
          </a:p>
          <a:p>
            <a:r>
              <a:rPr lang="en-US" dirty="0" smtClean="0"/>
              <a:t>Roll.no: 33</a:t>
            </a:r>
          </a:p>
          <a:p>
            <a:r>
              <a:rPr lang="en-US" dirty="0" err="1" smtClean="0"/>
              <a:t>Sem</a:t>
            </a:r>
            <a:r>
              <a:rPr lang="en-US" dirty="0" smtClean="0"/>
              <a:t>: 5</a:t>
            </a:r>
          </a:p>
          <a:p>
            <a:r>
              <a:rPr lang="en-US" dirty="0" err="1" smtClean="0"/>
              <a:t>Div</a:t>
            </a:r>
            <a:r>
              <a:rPr lang="en-US" dirty="0" smtClean="0"/>
              <a:t>: A</a:t>
            </a:r>
          </a:p>
          <a:p>
            <a:pPr marL="0" indent="0">
              <a:buNone/>
            </a:pPr>
            <a:endParaRPr lang="en-US" dirty="0"/>
          </a:p>
        </p:txBody>
      </p:sp>
      <p:sp>
        <p:nvSpPr>
          <p:cNvPr id="6" name="Content Placeholder 5"/>
          <p:cNvSpPr>
            <a:spLocks noGrp="1"/>
          </p:cNvSpPr>
          <p:nvPr>
            <p:ph sz="half" idx="2"/>
          </p:nvPr>
        </p:nvSpPr>
        <p:spPr/>
        <p:txBody>
          <a:bodyPr/>
          <a:lstStyle/>
          <a:p>
            <a:r>
              <a:rPr lang="en-US" dirty="0" smtClean="0"/>
              <a:t>Name: </a:t>
            </a:r>
            <a:r>
              <a:rPr lang="en-US" dirty="0" err="1" smtClean="0"/>
              <a:t>Dhruvi</a:t>
            </a:r>
            <a:r>
              <a:rPr lang="en-US" dirty="0" smtClean="0"/>
              <a:t> Patel</a:t>
            </a:r>
          </a:p>
          <a:p>
            <a:r>
              <a:rPr lang="en-US" dirty="0" smtClean="0"/>
              <a:t>Roll.no: 44</a:t>
            </a:r>
          </a:p>
          <a:p>
            <a:r>
              <a:rPr lang="en-US" dirty="0" err="1" smtClean="0"/>
              <a:t>Sem</a:t>
            </a:r>
            <a:r>
              <a:rPr lang="en-US" dirty="0" smtClean="0"/>
              <a:t>: 5</a:t>
            </a:r>
          </a:p>
          <a:p>
            <a:r>
              <a:rPr lang="en-US" dirty="0" err="1" smtClean="0"/>
              <a:t>Div</a:t>
            </a:r>
            <a:r>
              <a:rPr lang="en-US" dirty="0" smtClean="0"/>
              <a:t>: A</a:t>
            </a:r>
            <a:endParaRPr lang="en-US" dirty="0"/>
          </a:p>
        </p:txBody>
      </p:sp>
    </p:spTree>
    <p:extLst>
      <p:ext uri="{BB962C8B-B14F-4D97-AF65-F5344CB8AC3E}">
        <p14:creationId xmlns:p14="http://schemas.microsoft.com/office/powerpoint/2010/main" val="15268332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srcRect l="24087" t="8799" r="25340" b="11269"/>
          <a:stretch/>
        </p:blipFill>
        <p:spPr bwMode="auto">
          <a:xfrm>
            <a:off x="1545996" y="509047"/>
            <a:ext cx="7541443" cy="570321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7877427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srcRect l="24487" t="10227" r="25209" b="10788"/>
          <a:stretch/>
        </p:blipFill>
        <p:spPr bwMode="auto">
          <a:xfrm>
            <a:off x="1875934" y="348792"/>
            <a:ext cx="7239786" cy="557124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180203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srcRect l="24088" t="10703" r="27595" b="18628"/>
          <a:stretch/>
        </p:blipFill>
        <p:spPr bwMode="auto">
          <a:xfrm>
            <a:off x="1480008" y="363855"/>
            <a:ext cx="7060677" cy="55467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6601469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DATABASE</a:t>
            </a:r>
            <a:endParaRPr lang="en-US" dirty="0"/>
          </a:p>
        </p:txBody>
      </p:sp>
      <p:sp>
        <p:nvSpPr>
          <p:cNvPr id="3" name="Text Placeholder 2"/>
          <p:cNvSpPr>
            <a:spLocks noGrp="1"/>
          </p:cNvSpPr>
          <p:nvPr>
            <p:ph type="body" idx="1"/>
          </p:nvPr>
        </p:nvSpPr>
        <p:spPr/>
        <p:txBody>
          <a:bodyPr/>
          <a:lstStyle/>
          <a:p>
            <a:r>
              <a:rPr lang="en-US" b="1" dirty="0" err="1"/>
              <a:t>Projuser</a:t>
            </a:r>
            <a:r>
              <a:rPr lang="en-US" b="1" dirty="0"/>
              <a:t>:</a:t>
            </a:r>
            <a:endParaRPr lang="en-US" dirty="0"/>
          </a:p>
        </p:txBody>
      </p:sp>
      <p:graphicFrame>
        <p:nvGraphicFramePr>
          <p:cNvPr id="7" name="Content Placeholder 6"/>
          <p:cNvGraphicFramePr>
            <a:graphicFrameLocks noGrp="1"/>
          </p:cNvGraphicFramePr>
          <p:nvPr>
            <p:ph sz="half" idx="2"/>
          </p:nvPr>
        </p:nvGraphicFramePr>
        <p:xfrm>
          <a:off x="676275" y="3010247"/>
          <a:ext cx="4184650" cy="2758380"/>
        </p:xfrm>
        <a:graphic>
          <a:graphicData uri="http://schemas.openxmlformats.org/drawingml/2006/table">
            <a:tbl>
              <a:tblPr firstRow="1" firstCol="1" bandRow="1">
                <a:tableStyleId>{5C22544A-7EE6-4342-B048-85BDC9FD1C3A}</a:tableStyleId>
              </a:tblPr>
              <a:tblGrid>
                <a:gridCol w="481123">
                  <a:extLst>
                    <a:ext uri="{9D8B030D-6E8A-4147-A177-3AD203B41FA5}">
                      <a16:colId xmlns:a16="http://schemas.microsoft.com/office/drawing/2014/main" val="461433680"/>
                    </a:ext>
                  </a:extLst>
                </a:gridCol>
                <a:gridCol w="1610755">
                  <a:extLst>
                    <a:ext uri="{9D8B030D-6E8A-4147-A177-3AD203B41FA5}">
                      <a16:colId xmlns:a16="http://schemas.microsoft.com/office/drawing/2014/main" val="500860539"/>
                    </a:ext>
                  </a:extLst>
                </a:gridCol>
                <a:gridCol w="1046386">
                  <a:extLst>
                    <a:ext uri="{9D8B030D-6E8A-4147-A177-3AD203B41FA5}">
                      <a16:colId xmlns:a16="http://schemas.microsoft.com/office/drawing/2014/main" val="2098699347"/>
                    </a:ext>
                  </a:extLst>
                </a:gridCol>
                <a:gridCol w="1046386">
                  <a:extLst>
                    <a:ext uri="{9D8B030D-6E8A-4147-A177-3AD203B41FA5}">
                      <a16:colId xmlns:a16="http://schemas.microsoft.com/office/drawing/2014/main" val="2956937796"/>
                    </a:ext>
                  </a:extLst>
                </a:gridCol>
              </a:tblGrid>
              <a:tr h="229865">
                <a:tc>
                  <a:txBody>
                    <a:bodyPr/>
                    <a:lstStyle/>
                    <a:p>
                      <a:pPr marL="0" marR="0" algn="ctr">
                        <a:lnSpc>
                          <a:spcPct val="107000"/>
                        </a:lnSpc>
                        <a:spcBef>
                          <a:spcPts val="0"/>
                        </a:spcBef>
                        <a:spcAft>
                          <a:spcPts val="0"/>
                        </a:spcAft>
                      </a:pPr>
                      <a:r>
                        <a:rPr lang="en-US" sz="1000">
                          <a:effectLst/>
                        </a:rPr>
                        <a: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Type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Null</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2358866048"/>
                  </a:ext>
                </a:extLst>
              </a:tr>
              <a:tr h="229865">
                <a:tc>
                  <a:txBody>
                    <a:bodyPr/>
                    <a:lstStyle/>
                    <a:p>
                      <a:pPr marL="0" marR="0" algn="ctr">
                        <a:lnSpc>
                          <a:spcPct val="107000"/>
                        </a:lnSpc>
                        <a:spcBef>
                          <a:spcPts val="0"/>
                        </a:spcBef>
                        <a:spcAft>
                          <a:spcPts val="0"/>
                        </a:spcAft>
                      </a:pPr>
                      <a:r>
                        <a:rPr lang="en-US" sz="1000">
                          <a:effectLst/>
                        </a:rPr>
                        <a:t>1</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user_id</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Int(10)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134204321"/>
                  </a:ext>
                </a:extLst>
              </a:tr>
              <a:tr h="229865">
                <a:tc>
                  <a:txBody>
                    <a:bodyPr/>
                    <a:lstStyle/>
                    <a:p>
                      <a:pPr marL="0" marR="0" algn="ctr">
                        <a:lnSpc>
                          <a:spcPct val="107000"/>
                        </a:lnSpc>
                        <a:spcBef>
                          <a:spcPts val="0"/>
                        </a:spcBef>
                        <a:spcAft>
                          <a:spcPts val="0"/>
                        </a:spcAft>
                      </a:pPr>
                      <a:r>
                        <a:rPr lang="en-US" sz="1000">
                          <a:effectLst/>
                        </a:rPr>
                        <a:t>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user_name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1584400096"/>
                  </a:ext>
                </a:extLst>
              </a:tr>
              <a:tr h="229865">
                <a:tc>
                  <a:txBody>
                    <a:bodyPr/>
                    <a:lstStyle/>
                    <a:p>
                      <a:pPr marL="0" marR="0" algn="ctr">
                        <a:lnSpc>
                          <a:spcPct val="107000"/>
                        </a:lnSpc>
                        <a:spcBef>
                          <a:spcPts val="0"/>
                        </a:spcBef>
                        <a:spcAft>
                          <a:spcPts val="0"/>
                        </a:spcAft>
                      </a:pPr>
                      <a:r>
                        <a:rPr lang="en-US" sz="1000">
                          <a:effectLst/>
                        </a:rPr>
                        <a:t>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password</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829967412"/>
                  </a:ext>
                </a:extLst>
              </a:tr>
              <a:tr h="229865">
                <a:tc>
                  <a:txBody>
                    <a:bodyPr/>
                    <a:lstStyle/>
                    <a:p>
                      <a:pPr marL="0" marR="0" algn="ctr">
                        <a:lnSpc>
                          <a:spcPct val="107000"/>
                        </a:lnSpc>
                        <a:spcBef>
                          <a:spcPts val="0"/>
                        </a:spcBef>
                        <a:spcAft>
                          <a:spcPts val="0"/>
                        </a:spcAft>
                      </a:pPr>
                      <a:r>
                        <a:rPr lang="en-US" sz="1000">
                          <a:effectLst/>
                        </a:rPr>
                        <a:t>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User_roll_number</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Int(10)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340698355"/>
                  </a:ext>
                </a:extLst>
              </a:tr>
              <a:tr h="229865">
                <a:tc>
                  <a:txBody>
                    <a:bodyPr/>
                    <a:lstStyle/>
                    <a:p>
                      <a:pPr marL="0" marR="0" algn="ctr">
                        <a:lnSpc>
                          <a:spcPct val="107000"/>
                        </a:lnSpc>
                        <a:spcBef>
                          <a:spcPts val="0"/>
                        </a:spcBef>
                        <a:spcAft>
                          <a:spcPts val="0"/>
                        </a:spcAft>
                      </a:pPr>
                      <a:r>
                        <a:rPr lang="en-US" sz="1000">
                          <a:effectLst/>
                        </a:rPr>
                        <a:t>5</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phone_number</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Int(10)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1995381346"/>
                  </a:ext>
                </a:extLst>
              </a:tr>
              <a:tr h="229865">
                <a:tc>
                  <a:txBody>
                    <a:bodyPr/>
                    <a:lstStyle/>
                    <a:p>
                      <a:pPr marL="0" marR="0" algn="ctr">
                        <a:lnSpc>
                          <a:spcPct val="107000"/>
                        </a:lnSpc>
                        <a:spcBef>
                          <a:spcPts val="0"/>
                        </a:spcBef>
                        <a:spcAft>
                          <a:spcPts val="0"/>
                        </a:spcAft>
                      </a:pPr>
                      <a:r>
                        <a:rPr lang="en-US" sz="1000">
                          <a:effectLst/>
                        </a:rPr>
                        <a:t>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email</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Varchar(30)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1932450328"/>
                  </a:ext>
                </a:extLst>
              </a:tr>
              <a:tr h="229865">
                <a:tc>
                  <a:txBody>
                    <a:bodyPr/>
                    <a:lstStyle/>
                    <a:p>
                      <a:pPr marL="0" marR="0" algn="ctr">
                        <a:lnSpc>
                          <a:spcPct val="107000"/>
                        </a:lnSpc>
                        <a:spcBef>
                          <a:spcPts val="0"/>
                        </a:spcBef>
                        <a:spcAft>
                          <a:spcPts val="0"/>
                        </a:spcAft>
                      </a:pPr>
                      <a:r>
                        <a:rPr lang="en-US" sz="1000">
                          <a:effectLst/>
                        </a:rPr>
                        <a:t>7</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user_year</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Int(4)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3386033499"/>
                  </a:ext>
                </a:extLst>
              </a:tr>
              <a:tr h="229865">
                <a:tc>
                  <a:txBody>
                    <a:bodyPr/>
                    <a:lstStyle/>
                    <a:p>
                      <a:pPr marL="0" marR="0" algn="ctr">
                        <a:lnSpc>
                          <a:spcPct val="107000"/>
                        </a:lnSpc>
                        <a:spcBef>
                          <a:spcPts val="0"/>
                        </a:spcBef>
                        <a:spcAft>
                          <a:spcPts val="0"/>
                        </a:spcAft>
                      </a:pPr>
                      <a:r>
                        <a:rPr lang="en-US" sz="1000">
                          <a:effectLst/>
                        </a:rPr>
                        <a:t>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last_login</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tmestamp</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1721420110"/>
                  </a:ext>
                </a:extLst>
              </a:tr>
              <a:tr h="229865">
                <a:tc>
                  <a:txBody>
                    <a:bodyPr/>
                    <a:lstStyle/>
                    <a:p>
                      <a:pPr marL="0" marR="0" algn="ctr">
                        <a:lnSpc>
                          <a:spcPct val="107000"/>
                        </a:lnSpc>
                        <a:spcBef>
                          <a:spcPts val="0"/>
                        </a:spcBef>
                        <a:spcAft>
                          <a:spcPts val="0"/>
                        </a:spcAft>
                      </a:pPr>
                      <a:r>
                        <a:rPr lang="en-US" sz="1000">
                          <a:effectLst/>
                        </a:rPr>
                        <a:t>9</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user_address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Varchar(100)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513801984"/>
                  </a:ext>
                </a:extLst>
              </a:tr>
              <a:tr h="229865">
                <a:tc>
                  <a:txBody>
                    <a:bodyPr/>
                    <a:lstStyle/>
                    <a:p>
                      <a:pPr marL="0" marR="0" algn="ctr">
                        <a:lnSpc>
                          <a:spcPct val="107000"/>
                        </a:lnSpc>
                        <a:spcBef>
                          <a:spcPts val="0"/>
                        </a:spcBef>
                        <a:spcAft>
                          <a:spcPts val="0"/>
                        </a:spcAft>
                      </a:pPr>
                      <a:r>
                        <a:rPr lang="en-US" sz="1000">
                          <a:effectLst/>
                        </a:rPr>
                        <a:t>10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user_department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3322915808"/>
                  </a:ext>
                </a:extLst>
              </a:tr>
              <a:tr h="229865">
                <a:tc>
                  <a:txBody>
                    <a:bodyPr/>
                    <a:lstStyle/>
                    <a:p>
                      <a:pPr marL="0" marR="0" algn="ctr">
                        <a:lnSpc>
                          <a:spcPct val="107000"/>
                        </a:lnSpc>
                        <a:spcBef>
                          <a:spcPts val="0"/>
                        </a:spcBef>
                        <a:spcAft>
                          <a:spcPts val="0"/>
                        </a:spcAft>
                      </a:pPr>
                      <a:r>
                        <a:rPr lang="en-US" sz="1000">
                          <a:effectLst/>
                        </a:rPr>
                        <a:t>11</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user_type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400" dirty="0">
                          <a:effectLst/>
                        </a:rPr>
                        <a:t> </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1428526537"/>
                  </a:ext>
                </a:extLst>
              </a:tr>
            </a:tbl>
          </a:graphicData>
        </a:graphic>
      </p:graphicFrame>
      <p:sp>
        <p:nvSpPr>
          <p:cNvPr id="5" name="Text Placeholder 4"/>
          <p:cNvSpPr>
            <a:spLocks noGrp="1"/>
          </p:cNvSpPr>
          <p:nvPr>
            <p:ph type="body" sz="quarter" idx="3"/>
          </p:nvPr>
        </p:nvSpPr>
        <p:spPr/>
        <p:txBody>
          <a:bodyPr/>
          <a:lstStyle/>
          <a:p>
            <a:r>
              <a:rPr lang="en-US" b="1" dirty="0"/>
              <a:t>Project:</a:t>
            </a:r>
            <a:endParaRPr lang="en-US" dirty="0"/>
          </a:p>
        </p:txBody>
      </p:sp>
      <p:graphicFrame>
        <p:nvGraphicFramePr>
          <p:cNvPr id="8" name="Content Placeholder 7"/>
          <p:cNvGraphicFramePr>
            <a:graphicFrameLocks noGrp="1"/>
          </p:cNvGraphicFramePr>
          <p:nvPr>
            <p:ph sz="quarter" idx="4"/>
          </p:nvPr>
        </p:nvGraphicFramePr>
        <p:xfrm>
          <a:off x="5087938" y="2921825"/>
          <a:ext cx="4186237" cy="2897244"/>
        </p:xfrm>
        <a:graphic>
          <a:graphicData uri="http://schemas.openxmlformats.org/drawingml/2006/table">
            <a:tbl>
              <a:tblPr firstRow="1" firstCol="1" bandRow="1">
                <a:tableStyleId>{5C22544A-7EE6-4342-B048-85BDC9FD1C3A}</a:tableStyleId>
              </a:tblPr>
              <a:tblGrid>
                <a:gridCol w="441010">
                  <a:extLst>
                    <a:ext uri="{9D8B030D-6E8A-4147-A177-3AD203B41FA5}">
                      <a16:colId xmlns:a16="http://schemas.microsoft.com/office/drawing/2014/main" val="2177656081"/>
                    </a:ext>
                  </a:extLst>
                </a:gridCol>
                <a:gridCol w="1651661">
                  <a:extLst>
                    <a:ext uri="{9D8B030D-6E8A-4147-A177-3AD203B41FA5}">
                      <a16:colId xmlns:a16="http://schemas.microsoft.com/office/drawing/2014/main" val="3721384891"/>
                    </a:ext>
                  </a:extLst>
                </a:gridCol>
                <a:gridCol w="1046783">
                  <a:extLst>
                    <a:ext uri="{9D8B030D-6E8A-4147-A177-3AD203B41FA5}">
                      <a16:colId xmlns:a16="http://schemas.microsoft.com/office/drawing/2014/main" val="551352785"/>
                    </a:ext>
                  </a:extLst>
                </a:gridCol>
                <a:gridCol w="1046783">
                  <a:extLst>
                    <a:ext uri="{9D8B030D-6E8A-4147-A177-3AD203B41FA5}">
                      <a16:colId xmlns:a16="http://schemas.microsoft.com/office/drawing/2014/main" val="2787806415"/>
                    </a:ext>
                  </a:extLst>
                </a:gridCol>
              </a:tblGrid>
              <a:tr h="160958">
                <a:tc>
                  <a:txBody>
                    <a:bodyPr/>
                    <a:lstStyle/>
                    <a:p>
                      <a:pPr marL="0" marR="0" algn="ctr">
                        <a:lnSpc>
                          <a:spcPct val="107000"/>
                        </a:lnSpc>
                        <a:spcBef>
                          <a:spcPts val="0"/>
                        </a:spcBef>
                        <a:spcAft>
                          <a:spcPts val="0"/>
                        </a:spcAft>
                      </a:pPr>
                      <a:r>
                        <a:rPr lang="en-US" sz="1000">
                          <a:effectLst/>
                        </a:rPr>
                        <a: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Type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Null</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815872445"/>
                  </a:ext>
                </a:extLst>
              </a:tr>
              <a:tr h="160958">
                <a:tc>
                  <a:txBody>
                    <a:bodyPr/>
                    <a:lstStyle/>
                    <a:p>
                      <a:pPr marL="0" marR="0" algn="ctr">
                        <a:lnSpc>
                          <a:spcPct val="107000"/>
                        </a:lnSpc>
                        <a:spcBef>
                          <a:spcPts val="0"/>
                        </a:spcBef>
                        <a:spcAft>
                          <a:spcPts val="0"/>
                        </a:spcAft>
                      </a:pPr>
                      <a:r>
                        <a:rPr lang="en-US" sz="1000">
                          <a:effectLst/>
                        </a:rPr>
                        <a:t>1</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user_id</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Int(20)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3526690940"/>
                  </a:ext>
                </a:extLst>
              </a:tr>
              <a:tr h="160958">
                <a:tc>
                  <a:txBody>
                    <a:bodyPr/>
                    <a:lstStyle/>
                    <a:p>
                      <a:pPr marL="0" marR="0" algn="ctr">
                        <a:lnSpc>
                          <a:spcPct val="107000"/>
                        </a:lnSpc>
                        <a:spcBef>
                          <a:spcPts val="0"/>
                        </a:spcBef>
                        <a:spcAft>
                          <a:spcPts val="0"/>
                        </a:spcAft>
                      </a:pPr>
                      <a:r>
                        <a:rPr lang="en-US" sz="1000">
                          <a:effectLst/>
                        </a:rPr>
                        <a:t>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                   user_id</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Int(30)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3375617543"/>
                  </a:ext>
                </a:extLst>
              </a:tr>
              <a:tr h="160958">
                <a:tc>
                  <a:txBody>
                    <a:bodyPr/>
                    <a:lstStyle/>
                    <a:p>
                      <a:pPr marL="0" marR="0" algn="ctr">
                        <a:lnSpc>
                          <a:spcPct val="107000"/>
                        </a:lnSpc>
                        <a:spcBef>
                          <a:spcPts val="0"/>
                        </a:spcBef>
                        <a:spcAft>
                          <a:spcPts val="0"/>
                        </a:spcAft>
                      </a:pPr>
                      <a:r>
                        <a:rPr lang="en-US" sz="1000">
                          <a:effectLst/>
                        </a:rPr>
                        <a:t>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Project_title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2944996741"/>
                  </a:ext>
                </a:extLst>
              </a:tr>
              <a:tr h="160958">
                <a:tc>
                  <a:txBody>
                    <a:bodyPr/>
                    <a:lstStyle/>
                    <a:p>
                      <a:pPr marL="0" marR="0" algn="ctr">
                        <a:lnSpc>
                          <a:spcPct val="107000"/>
                        </a:lnSpc>
                        <a:spcBef>
                          <a:spcPts val="0"/>
                        </a:spcBef>
                        <a:spcAft>
                          <a:spcPts val="0"/>
                        </a:spcAft>
                      </a:pPr>
                      <a:r>
                        <a:rPr lang="en-US" sz="1000">
                          <a:effectLst/>
                        </a:rPr>
                        <a:t>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Projrct_type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Varchsr(50)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3319875754"/>
                  </a:ext>
                </a:extLst>
              </a:tr>
              <a:tr h="160958">
                <a:tc>
                  <a:txBody>
                    <a:bodyPr/>
                    <a:lstStyle/>
                    <a:p>
                      <a:pPr marL="0" marR="0" algn="ctr">
                        <a:lnSpc>
                          <a:spcPct val="107000"/>
                        </a:lnSpc>
                        <a:spcBef>
                          <a:spcPts val="0"/>
                        </a:spcBef>
                        <a:spcAft>
                          <a:spcPts val="0"/>
                        </a:spcAft>
                      </a:pPr>
                      <a:r>
                        <a:rPr lang="en-US" sz="1000">
                          <a:effectLst/>
                        </a:rPr>
                        <a:t>5</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Project_allocation</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date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79568395"/>
                  </a:ext>
                </a:extLst>
              </a:tr>
              <a:tr h="160958">
                <a:tc>
                  <a:txBody>
                    <a:bodyPr/>
                    <a:lstStyle/>
                    <a:p>
                      <a:pPr marL="0" marR="0" algn="ctr">
                        <a:lnSpc>
                          <a:spcPct val="107000"/>
                        </a:lnSpc>
                        <a:spcBef>
                          <a:spcPts val="0"/>
                        </a:spcBef>
                        <a:spcAft>
                          <a:spcPts val="0"/>
                        </a:spcAft>
                      </a:pPr>
                      <a:r>
                        <a:rPr lang="en-US" sz="1000">
                          <a:effectLst/>
                        </a:rPr>
                        <a:t>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Project_status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1172479236"/>
                  </a:ext>
                </a:extLst>
              </a:tr>
              <a:tr h="160958">
                <a:tc>
                  <a:txBody>
                    <a:bodyPr/>
                    <a:lstStyle/>
                    <a:p>
                      <a:pPr marL="0" marR="0" algn="ctr">
                        <a:lnSpc>
                          <a:spcPct val="107000"/>
                        </a:lnSpc>
                        <a:spcBef>
                          <a:spcPts val="0"/>
                        </a:spcBef>
                        <a:spcAft>
                          <a:spcPts val="0"/>
                        </a:spcAft>
                      </a:pPr>
                      <a:r>
                        <a:rPr lang="en-US" sz="1000">
                          <a:effectLst/>
                        </a:rPr>
                        <a:t>7</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Project_statusdate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date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2004336889"/>
                  </a:ext>
                </a:extLst>
              </a:tr>
              <a:tr h="160958">
                <a:tc>
                  <a:txBody>
                    <a:bodyPr/>
                    <a:lstStyle/>
                    <a:p>
                      <a:pPr marL="0" marR="0" algn="ctr">
                        <a:lnSpc>
                          <a:spcPct val="107000"/>
                        </a:lnSpc>
                        <a:spcBef>
                          <a:spcPts val="0"/>
                        </a:spcBef>
                        <a:spcAft>
                          <a:spcPts val="0"/>
                        </a:spcAft>
                      </a:pPr>
                      <a:r>
                        <a:rPr lang="en-US" sz="1000">
                          <a:effectLst/>
                        </a:rPr>
                        <a:t>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Project_supervisor</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2582911069"/>
                  </a:ext>
                </a:extLst>
              </a:tr>
              <a:tr h="160958">
                <a:tc>
                  <a:txBody>
                    <a:bodyPr/>
                    <a:lstStyle/>
                    <a:p>
                      <a:pPr marL="0" marR="0" algn="ctr">
                        <a:lnSpc>
                          <a:spcPct val="107000"/>
                        </a:lnSpc>
                        <a:spcBef>
                          <a:spcPts val="0"/>
                        </a:spcBef>
                        <a:spcAft>
                          <a:spcPts val="0"/>
                        </a:spcAft>
                      </a:pPr>
                      <a:r>
                        <a:rPr lang="en-US" sz="1000">
                          <a:effectLst/>
                        </a:rPr>
                        <a:t>9</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User_name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1883952194"/>
                  </a:ext>
                </a:extLst>
              </a:tr>
              <a:tr h="160958">
                <a:tc>
                  <a:txBody>
                    <a:bodyPr/>
                    <a:lstStyle/>
                    <a:p>
                      <a:pPr marL="0" marR="0" algn="ctr">
                        <a:lnSpc>
                          <a:spcPct val="107000"/>
                        </a:lnSpc>
                        <a:spcBef>
                          <a:spcPts val="0"/>
                        </a:spcBef>
                        <a:spcAft>
                          <a:spcPts val="0"/>
                        </a:spcAft>
                      </a:pPr>
                      <a:r>
                        <a:rPr lang="en-US" sz="1000">
                          <a:effectLst/>
                        </a:rPr>
                        <a:t>10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Project_department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4083339031"/>
                  </a:ext>
                </a:extLst>
              </a:tr>
              <a:tr h="160958">
                <a:tc>
                  <a:txBody>
                    <a:bodyPr/>
                    <a:lstStyle/>
                    <a:p>
                      <a:pPr marL="0" marR="0" algn="ctr">
                        <a:lnSpc>
                          <a:spcPct val="107000"/>
                        </a:lnSpc>
                        <a:spcBef>
                          <a:spcPts val="0"/>
                        </a:spcBef>
                        <a:spcAft>
                          <a:spcPts val="0"/>
                        </a:spcAft>
                      </a:pPr>
                      <a:r>
                        <a:rPr lang="en-US" sz="1000">
                          <a:effectLst/>
                        </a:rPr>
                        <a:t>11</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Project_requirements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Varchar(100)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3657524693"/>
                  </a:ext>
                </a:extLst>
              </a:tr>
              <a:tr h="160958">
                <a:tc>
                  <a:txBody>
                    <a:bodyPr/>
                    <a:lstStyle/>
                    <a:p>
                      <a:pPr marL="0" marR="0" algn="ctr">
                        <a:lnSpc>
                          <a:spcPct val="107000"/>
                        </a:lnSpc>
                        <a:spcBef>
                          <a:spcPts val="0"/>
                        </a:spcBef>
                        <a:spcAft>
                          <a:spcPts val="0"/>
                        </a:spcAft>
                      </a:pPr>
                      <a:r>
                        <a:rPr lang="en-US" sz="1000">
                          <a:effectLst/>
                        </a:rPr>
                        <a:t>12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Project_objective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Varchar(100)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379736179"/>
                  </a:ext>
                </a:extLst>
              </a:tr>
              <a:tr h="160958">
                <a:tc>
                  <a:txBody>
                    <a:bodyPr/>
                    <a:lstStyle/>
                    <a:p>
                      <a:pPr marL="0" marR="0" algn="ctr">
                        <a:lnSpc>
                          <a:spcPct val="107000"/>
                        </a:lnSpc>
                        <a:spcBef>
                          <a:spcPts val="0"/>
                        </a:spcBef>
                        <a:spcAft>
                          <a:spcPts val="0"/>
                        </a:spcAft>
                      </a:pPr>
                      <a:r>
                        <a:rPr lang="en-US" sz="1000">
                          <a:effectLst/>
                        </a:rPr>
                        <a:t>13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Project_background</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Varchar(100)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1894534805"/>
                  </a:ext>
                </a:extLst>
              </a:tr>
              <a:tr h="160958">
                <a:tc>
                  <a:txBody>
                    <a:bodyPr/>
                    <a:lstStyle/>
                    <a:p>
                      <a:pPr marL="0" marR="0" algn="ctr">
                        <a:lnSpc>
                          <a:spcPct val="107000"/>
                        </a:lnSpc>
                        <a:spcBef>
                          <a:spcPts val="0"/>
                        </a:spcBef>
                        <a:spcAft>
                          <a:spcPts val="0"/>
                        </a:spcAft>
                      </a:pPr>
                      <a:r>
                        <a:rPr lang="en-US" sz="1000">
                          <a:effectLst/>
                        </a:rPr>
                        <a:t>14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Project_file_path</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Varchar(200)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3537127484"/>
                  </a:ext>
                </a:extLst>
              </a:tr>
              <a:tr h="160958">
                <a:tc>
                  <a:txBody>
                    <a:bodyPr/>
                    <a:lstStyle/>
                    <a:p>
                      <a:pPr marL="0" marR="0" algn="ctr">
                        <a:lnSpc>
                          <a:spcPct val="107000"/>
                        </a:lnSpc>
                        <a:spcBef>
                          <a:spcPts val="0"/>
                        </a:spcBef>
                        <a:spcAft>
                          <a:spcPts val="0"/>
                        </a:spcAft>
                      </a:pPr>
                      <a:r>
                        <a:rPr lang="en-US" sz="1000">
                          <a:effectLst/>
                        </a:rPr>
                        <a:t>15</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view</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1726591290"/>
                  </a:ext>
                </a:extLst>
              </a:tr>
              <a:tr h="160958">
                <a:tc>
                  <a:txBody>
                    <a:bodyPr/>
                    <a:lstStyle/>
                    <a:p>
                      <a:pPr marL="0" marR="0" algn="ctr">
                        <a:lnSpc>
                          <a:spcPct val="107000"/>
                        </a:lnSpc>
                        <a:spcBef>
                          <a:spcPts val="0"/>
                        </a:spcBef>
                        <a:spcAft>
                          <a:spcPts val="0"/>
                        </a:spcAft>
                      </a:pPr>
                      <a:r>
                        <a:rPr lang="en-US" sz="1000">
                          <a:effectLst/>
                        </a:rPr>
                        <a:t>16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allow</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4104133811"/>
                  </a:ext>
                </a:extLst>
              </a:tr>
              <a:tr h="160958">
                <a:tc>
                  <a:txBody>
                    <a:bodyPr/>
                    <a:lstStyle/>
                    <a:p>
                      <a:pPr marL="0" marR="0" algn="ctr">
                        <a:lnSpc>
                          <a:spcPct val="107000"/>
                        </a:lnSpc>
                        <a:spcBef>
                          <a:spcPts val="0"/>
                        </a:spcBef>
                        <a:spcAft>
                          <a:spcPts val="0"/>
                        </a:spcAft>
                      </a:pPr>
                      <a:r>
                        <a:rPr lang="en-US" sz="1000">
                          <a:effectLst/>
                        </a:rPr>
                        <a:t>17</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reject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gn="ctr">
                        <a:lnSpc>
                          <a:spcPct val="107000"/>
                        </a:lnSpc>
                        <a:spcBef>
                          <a:spcPts val="0"/>
                        </a:spcBef>
                        <a:spcAft>
                          <a:spcPts val="0"/>
                        </a:spcAft>
                      </a:pPr>
                      <a:r>
                        <a:rPr lang="en-US" sz="1000" dirty="0">
                          <a:effectLst/>
                        </a:rPr>
                        <a:t> </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1909661499"/>
                  </a:ext>
                </a:extLst>
              </a:tr>
            </a:tbl>
          </a:graphicData>
        </a:graphic>
      </p:graphicFrame>
    </p:spTree>
    <p:extLst>
      <p:ext uri="{BB962C8B-B14F-4D97-AF65-F5344CB8AC3E}">
        <p14:creationId xmlns:p14="http://schemas.microsoft.com/office/powerpoint/2010/main" val="4183106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DATABASE</a:t>
            </a:r>
            <a:endParaRPr lang="en-US" dirty="0"/>
          </a:p>
        </p:txBody>
      </p:sp>
      <p:sp>
        <p:nvSpPr>
          <p:cNvPr id="3" name="Text Placeholder 2"/>
          <p:cNvSpPr>
            <a:spLocks noGrp="1"/>
          </p:cNvSpPr>
          <p:nvPr>
            <p:ph type="body" idx="1"/>
          </p:nvPr>
        </p:nvSpPr>
        <p:spPr/>
        <p:txBody>
          <a:bodyPr/>
          <a:lstStyle/>
          <a:p>
            <a:r>
              <a:rPr lang="en-US" b="1" dirty="0" err="1"/>
              <a:t>ProjectStatusmap</a:t>
            </a:r>
            <a:r>
              <a:rPr lang="en-US" b="1" dirty="0"/>
              <a:t>:</a:t>
            </a:r>
            <a:endParaRPr lang="en-US" dirty="0"/>
          </a:p>
        </p:txBody>
      </p:sp>
      <p:graphicFrame>
        <p:nvGraphicFramePr>
          <p:cNvPr id="7" name="Content Placeholder 6"/>
          <p:cNvGraphicFramePr>
            <a:graphicFrameLocks noGrp="1"/>
          </p:cNvGraphicFramePr>
          <p:nvPr>
            <p:ph sz="half" idx="2"/>
          </p:nvPr>
        </p:nvGraphicFramePr>
        <p:xfrm>
          <a:off x="676275" y="4063301"/>
          <a:ext cx="4184649" cy="643588"/>
        </p:xfrm>
        <a:graphic>
          <a:graphicData uri="http://schemas.openxmlformats.org/drawingml/2006/table">
            <a:tbl>
              <a:tblPr firstRow="1" firstCol="1" bandRow="1">
                <a:tableStyleId>{5C22544A-7EE6-4342-B048-85BDC9FD1C3A}</a:tableStyleId>
              </a:tblPr>
              <a:tblGrid>
                <a:gridCol w="642243">
                  <a:extLst>
                    <a:ext uri="{9D8B030D-6E8A-4147-A177-3AD203B41FA5}">
                      <a16:colId xmlns:a16="http://schemas.microsoft.com/office/drawing/2014/main" val="3425352401"/>
                    </a:ext>
                  </a:extLst>
                </a:gridCol>
                <a:gridCol w="1449634">
                  <a:extLst>
                    <a:ext uri="{9D8B030D-6E8A-4147-A177-3AD203B41FA5}">
                      <a16:colId xmlns:a16="http://schemas.microsoft.com/office/drawing/2014/main" val="3540896762"/>
                    </a:ext>
                  </a:extLst>
                </a:gridCol>
                <a:gridCol w="1046386">
                  <a:extLst>
                    <a:ext uri="{9D8B030D-6E8A-4147-A177-3AD203B41FA5}">
                      <a16:colId xmlns:a16="http://schemas.microsoft.com/office/drawing/2014/main" val="3767003239"/>
                    </a:ext>
                  </a:extLst>
                </a:gridCol>
                <a:gridCol w="1046386">
                  <a:extLst>
                    <a:ext uri="{9D8B030D-6E8A-4147-A177-3AD203B41FA5}">
                      <a16:colId xmlns:a16="http://schemas.microsoft.com/office/drawing/2014/main" val="594574162"/>
                    </a:ext>
                  </a:extLst>
                </a:gridCol>
              </a:tblGrid>
              <a:tr h="160897">
                <a:tc>
                  <a:txBody>
                    <a:bodyPr/>
                    <a:lstStyle/>
                    <a:p>
                      <a:pPr marL="0" marR="0" algn="ctr">
                        <a:lnSpc>
                          <a:spcPct val="107000"/>
                        </a:lnSpc>
                        <a:spcBef>
                          <a:spcPts val="0"/>
                        </a:spcBef>
                        <a:spcAft>
                          <a:spcPts val="0"/>
                        </a:spcAft>
                      </a:pPr>
                      <a:r>
                        <a:rPr lang="en-US" sz="1000">
                          <a:effectLst/>
                        </a:rPr>
                        <a: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Type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Null</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1204405724"/>
                  </a:ext>
                </a:extLst>
              </a:tr>
              <a:tr h="160897">
                <a:tc>
                  <a:txBody>
                    <a:bodyPr/>
                    <a:lstStyle/>
                    <a:p>
                      <a:pPr marL="0" marR="0" algn="ctr">
                        <a:lnSpc>
                          <a:spcPct val="107000"/>
                        </a:lnSpc>
                        <a:spcBef>
                          <a:spcPts val="0"/>
                        </a:spcBef>
                        <a:spcAft>
                          <a:spcPts val="0"/>
                        </a:spcAft>
                      </a:pPr>
                      <a:r>
                        <a:rPr lang="en-US" sz="1000">
                          <a:effectLst/>
                        </a:rPr>
                        <a:t>1</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id</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Int(50)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3716357195"/>
                  </a:ext>
                </a:extLst>
              </a:tr>
              <a:tr h="160897">
                <a:tc>
                  <a:txBody>
                    <a:bodyPr/>
                    <a:lstStyle/>
                    <a:p>
                      <a:pPr marL="0" marR="0" algn="ctr">
                        <a:lnSpc>
                          <a:spcPct val="107000"/>
                        </a:lnSpc>
                        <a:spcBef>
                          <a:spcPts val="0"/>
                        </a:spcBef>
                        <a:spcAft>
                          <a:spcPts val="0"/>
                        </a:spcAft>
                      </a:pPr>
                      <a:r>
                        <a:rPr lang="en-US" sz="1000">
                          <a:effectLst/>
                        </a:rPr>
                        <a:t>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project_status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253332202"/>
                  </a:ext>
                </a:extLst>
              </a:tr>
              <a:tr h="160897">
                <a:tc>
                  <a:txBody>
                    <a:bodyPr/>
                    <a:lstStyle/>
                    <a:p>
                      <a:pPr marL="0" marR="0" algn="ctr">
                        <a:lnSpc>
                          <a:spcPct val="107000"/>
                        </a:lnSpc>
                        <a:spcBef>
                          <a:spcPts val="0"/>
                        </a:spcBef>
                        <a:spcAft>
                          <a:spcPts val="0"/>
                        </a:spcAft>
                      </a:pPr>
                      <a:r>
                        <a:rPr lang="en-US" sz="1000">
                          <a:effectLst/>
                        </a:rPr>
                        <a:t>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project_status_type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dirty="0">
                          <a:effectLst/>
                        </a:rPr>
                        <a:t> </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3084498993"/>
                  </a:ext>
                </a:extLst>
              </a:tr>
            </a:tbl>
          </a:graphicData>
        </a:graphic>
      </p:graphicFrame>
      <p:sp>
        <p:nvSpPr>
          <p:cNvPr id="5" name="Text Placeholder 4"/>
          <p:cNvSpPr>
            <a:spLocks noGrp="1"/>
          </p:cNvSpPr>
          <p:nvPr>
            <p:ph type="body" sz="quarter" idx="3"/>
          </p:nvPr>
        </p:nvSpPr>
        <p:spPr/>
        <p:txBody>
          <a:bodyPr/>
          <a:lstStyle/>
          <a:p>
            <a:r>
              <a:rPr lang="en-US" b="1" dirty="0" err="1"/>
              <a:t>Projecttypemap</a:t>
            </a:r>
            <a:r>
              <a:rPr lang="en-US" b="1" dirty="0"/>
              <a:t>:</a:t>
            </a:r>
            <a:endParaRPr lang="en-US" dirty="0"/>
          </a:p>
        </p:txBody>
      </p:sp>
      <p:graphicFrame>
        <p:nvGraphicFramePr>
          <p:cNvPr id="8" name="Content Placeholder 7"/>
          <p:cNvGraphicFramePr>
            <a:graphicFrameLocks noGrp="1"/>
          </p:cNvGraphicFramePr>
          <p:nvPr>
            <p:ph sz="quarter" idx="4"/>
          </p:nvPr>
        </p:nvGraphicFramePr>
        <p:xfrm>
          <a:off x="5087938" y="4063301"/>
          <a:ext cx="4186237" cy="643832"/>
        </p:xfrm>
        <a:graphic>
          <a:graphicData uri="http://schemas.openxmlformats.org/drawingml/2006/table">
            <a:tbl>
              <a:tblPr firstRow="1" firstCol="1" bandRow="1">
                <a:tableStyleId>{5C22544A-7EE6-4342-B048-85BDC9FD1C3A}</a:tableStyleId>
              </a:tblPr>
              <a:tblGrid>
                <a:gridCol w="648755">
                  <a:extLst>
                    <a:ext uri="{9D8B030D-6E8A-4147-A177-3AD203B41FA5}">
                      <a16:colId xmlns:a16="http://schemas.microsoft.com/office/drawing/2014/main" val="3007039186"/>
                    </a:ext>
                  </a:extLst>
                </a:gridCol>
                <a:gridCol w="1899253">
                  <a:extLst>
                    <a:ext uri="{9D8B030D-6E8A-4147-A177-3AD203B41FA5}">
                      <a16:colId xmlns:a16="http://schemas.microsoft.com/office/drawing/2014/main" val="3382851237"/>
                    </a:ext>
                  </a:extLst>
                </a:gridCol>
                <a:gridCol w="881125">
                  <a:extLst>
                    <a:ext uri="{9D8B030D-6E8A-4147-A177-3AD203B41FA5}">
                      <a16:colId xmlns:a16="http://schemas.microsoft.com/office/drawing/2014/main" val="1833572668"/>
                    </a:ext>
                  </a:extLst>
                </a:gridCol>
                <a:gridCol w="757104">
                  <a:extLst>
                    <a:ext uri="{9D8B030D-6E8A-4147-A177-3AD203B41FA5}">
                      <a16:colId xmlns:a16="http://schemas.microsoft.com/office/drawing/2014/main" val="4062315322"/>
                    </a:ext>
                  </a:extLst>
                </a:gridCol>
              </a:tblGrid>
              <a:tr h="160958">
                <a:tc>
                  <a:txBody>
                    <a:bodyPr/>
                    <a:lstStyle/>
                    <a:p>
                      <a:pPr marL="0" marR="0">
                        <a:lnSpc>
                          <a:spcPct val="107000"/>
                        </a:lnSpc>
                        <a:spcBef>
                          <a:spcPts val="0"/>
                        </a:spcBef>
                        <a:spcAft>
                          <a:spcPts val="0"/>
                        </a:spcAft>
                      </a:pPr>
                      <a:r>
                        <a:rPr lang="en-US" sz="1000">
                          <a:effectLst/>
                        </a:rPr>
                        <a: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Type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Null</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1997697321"/>
                  </a:ext>
                </a:extLst>
              </a:tr>
              <a:tr h="160958">
                <a:tc>
                  <a:txBody>
                    <a:bodyPr/>
                    <a:lstStyle/>
                    <a:p>
                      <a:pPr marL="0" marR="0">
                        <a:lnSpc>
                          <a:spcPct val="107000"/>
                        </a:lnSpc>
                        <a:spcBef>
                          <a:spcPts val="0"/>
                        </a:spcBef>
                        <a:spcAft>
                          <a:spcPts val="0"/>
                        </a:spcAft>
                      </a:pPr>
                      <a:r>
                        <a:rPr lang="en-US" sz="1000">
                          <a:effectLst/>
                        </a:rPr>
                        <a:t>1</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id</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Int(50)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1773922878"/>
                  </a:ext>
                </a:extLst>
              </a:tr>
              <a:tr h="160958">
                <a:tc>
                  <a:txBody>
                    <a:bodyPr/>
                    <a:lstStyle/>
                    <a:p>
                      <a:pPr marL="0" marR="0">
                        <a:lnSpc>
                          <a:spcPct val="107000"/>
                        </a:lnSpc>
                        <a:spcBef>
                          <a:spcPts val="0"/>
                        </a:spcBef>
                        <a:spcAft>
                          <a:spcPts val="0"/>
                        </a:spcAft>
                      </a:pPr>
                      <a:r>
                        <a:rPr lang="en-US" sz="1000">
                          <a:effectLst/>
                        </a:rPr>
                        <a:t>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Project_criteria_name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3513777613"/>
                  </a:ext>
                </a:extLst>
              </a:tr>
              <a:tr h="160958">
                <a:tc>
                  <a:txBody>
                    <a:bodyPr/>
                    <a:lstStyle/>
                    <a:p>
                      <a:pPr marL="0" marR="0">
                        <a:lnSpc>
                          <a:spcPct val="107000"/>
                        </a:lnSpc>
                        <a:spcBef>
                          <a:spcPts val="0"/>
                        </a:spcBef>
                        <a:spcAft>
                          <a:spcPts val="0"/>
                        </a:spcAft>
                      </a:pPr>
                      <a:r>
                        <a:rPr lang="en-US" sz="1000">
                          <a:effectLst/>
                        </a:rPr>
                        <a:t>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Project_type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tc>
                  <a:txBody>
                    <a:bodyPr/>
                    <a:lstStyle/>
                    <a:p>
                      <a:pPr marL="0" marR="0">
                        <a:lnSpc>
                          <a:spcPct val="107000"/>
                        </a:lnSpc>
                        <a:spcBef>
                          <a:spcPts val="0"/>
                        </a:spcBef>
                        <a:spcAft>
                          <a:spcPts val="0"/>
                        </a:spcAft>
                      </a:pPr>
                      <a:r>
                        <a:rPr lang="en-US" sz="1000" dirty="0">
                          <a:effectLst/>
                        </a:rPr>
                        <a:t> </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354" marR="48354" marT="0" marB="0"/>
                </a:tc>
                <a:extLst>
                  <a:ext uri="{0D108BD9-81ED-4DB2-BD59-A6C34878D82A}">
                    <a16:rowId xmlns:a16="http://schemas.microsoft.com/office/drawing/2014/main" val="3671522107"/>
                  </a:ext>
                </a:extLst>
              </a:tr>
            </a:tbl>
          </a:graphicData>
        </a:graphic>
      </p:graphicFrame>
    </p:spTree>
    <p:extLst>
      <p:ext uri="{BB962C8B-B14F-4D97-AF65-F5344CB8AC3E}">
        <p14:creationId xmlns:p14="http://schemas.microsoft.com/office/powerpoint/2010/main" val="4047309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DATABASE</a:t>
            </a:r>
            <a:endParaRPr lang="en-US" dirty="0"/>
          </a:p>
        </p:txBody>
      </p:sp>
      <p:sp>
        <p:nvSpPr>
          <p:cNvPr id="3" name="Text Placeholder 2"/>
          <p:cNvSpPr>
            <a:spLocks noGrp="1"/>
          </p:cNvSpPr>
          <p:nvPr>
            <p:ph type="body" idx="1"/>
          </p:nvPr>
        </p:nvSpPr>
        <p:spPr/>
        <p:txBody>
          <a:bodyPr/>
          <a:lstStyle/>
          <a:p>
            <a:r>
              <a:rPr lang="en-US" b="1" dirty="0"/>
              <a:t>Registration:</a:t>
            </a:r>
            <a:endParaRPr lang="en-US" dirty="0"/>
          </a:p>
        </p:txBody>
      </p:sp>
      <p:graphicFrame>
        <p:nvGraphicFramePr>
          <p:cNvPr id="7" name="Content Placeholder 6"/>
          <p:cNvGraphicFramePr>
            <a:graphicFrameLocks noGrp="1"/>
          </p:cNvGraphicFramePr>
          <p:nvPr>
            <p:ph sz="half" idx="2"/>
          </p:nvPr>
        </p:nvGraphicFramePr>
        <p:xfrm>
          <a:off x="676275" y="3655631"/>
          <a:ext cx="4184649" cy="1448073"/>
        </p:xfrm>
        <a:graphic>
          <a:graphicData uri="http://schemas.openxmlformats.org/drawingml/2006/table">
            <a:tbl>
              <a:tblPr firstRow="1" firstCol="1" bandRow="1">
                <a:tableStyleId>{5C22544A-7EE6-4342-B048-85BDC9FD1C3A}</a:tableStyleId>
              </a:tblPr>
              <a:tblGrid>
                <a:gridCol w="624788">
                  <a:extLst>
                    <a:ext uri="{9D8B030D-6E8A-4147-A177-3AD203B41FA5}">
                      <a16:colId xmlns:a16="http://schemas.microsoft.com/office/drawing/2014/main" val="3820592345"/>
                    </a:ext>
                  </a:extLst>
                </a:gridCol>
                <a:gridCol w="1843036">
                  <a:extLst>
                    <a:ext uri="{9D8B030D-6E8A-4147-A177-3AD203B41FA5}">
                      <a16:colId xmlns:a16="http://schemas.microsoft.com/office/drawing/2014/main" val="1190386019"/>
                    </a:ext>
                  </a:extLst>
                </a:gridCol>
                <a:gridCol w="953742">
                  <a:extLst>
                    <a:ext uri="{9D8B030D-6E8A-4147-A177-3AD203B41FA5}">
                      <a16:colId xmlns:a16="http://schemas.microsoft.com/office/drawing/2014/main" val="1083336363"/>
                    </a:ext>
                  </a:extLst>
                </a:gridCol>
                <a:gridCol w="763083">
                  <a:extLst>
                    <a:ext uri="{9D8B030D-6E8A-4147-A177-3AD203B41FA5}">
                      <a16:colId xmlns:a16="http://schemas.microsoft.com/office/drawing/2014/main" val="2971298328"/>
                    </a:ext>
                  </a:extLst>
                </a:gridCol>
              </a:tblGrid>
              <a:tr h="160897">
                <a:tc>
                  <a:txBody>
                    <a:bodyPr/>
                    <a:lstStyle/>
                    <a:p>
                      <a:pPr marL="0" marR="0" algn="ctr">
                        <a:lnSpc>
                          <a:spcPct val="107000"/>
                        </a:lnSpc>
                        <a:spcBef>
                          <a:spcPts val="0"/>
                        </a:spcBef>
                        <a:spcAft>
                          <a:spcPts val="0"/>
                        </a:spcAft>
                      </a:pPr>
                      <a:r>
                        <a:rPr lang="en-US" sz="1000">
                          <a:effectLst/>
                        </a:rPr>
                        <a: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Type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Null</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2594259749"/>
                  </a:ext>
                </a:extLst>
              </a:tr>
              <a:tr h="160897">
                <a:tc>
                  <a:txBody>
                    <a:bodyPr/>
                    <a:lstStyle/>
                    <a:p>
                      <a:pPr marL="0" marR="0" algn="ctr">
                        <a:lnSpc>
                          <a:spcPct val="107000"/>
                        </a:lnSpc>
                        <a:spcBef>
                          <a:spcPts val="0"/>
                        </a:spcBef>
                        <a:spcAft>
                          <a:spcPts val="0"/>
                        </a:spcAft>
                      </a:pPr>
                      <a:r>
                        <a:rPr lang="en-US" sz="1000">
                          <a:effectLst/>
                        </a:rPr>
                        <a:t>1</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name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3074168010"/>
                  </a:ext>
                </a:extLst>
              </a:tr>
              <a:tr h="160897">
                <a:tc>
                  <a:txBody>
                    <a:bodyPr/>
                    <a:lstStyle/>
                    <a:p>
                      <a:pPr marL="0" marR="0" algn="ctr">
                        <a:lnSpc>
                          <a:spcPct val="107000"/>
                        </a:lnSpc>
                        <a:spcBef>
                          <a:spcPts val="0"/>
                        </a:spcBef>
                        <a:spcAft>
                          <a:spcPts val="0"/>
                        </a:spcAft>
                      </a:pPr>
                      <a:r>
                        <a:rPr lang="en-US" sz="1000">
                          <a:effectLst/>
                        </a:rPr>
                        <a:t>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email</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1958519660"/>
                  </a:ext>
                </a:extLst>
              </a:tr>
              <a:tr h="160897">
                <a:tc>
                  <a:txBody>
                    <a:bodyPr/>
                    <a:lstStyle/>
                    <a:p>
                      <a:pPr marL="0" marR="0" algn="ctr">
                        <a:lnSpc>
                          <a:spcPct val="107000"/>
                        </a:lnSpc>
                        <a:spcBef>
                          <a:spcPts val="0"/>
                        </a:spcBef>
                        <a:spcAft>
                          <a:spcPts val="0"/>
                        </a:spcAft>
                      </a:pPr>
                      <a:r>
                        <a:rPr lang="en-US" sz="1000">
                          <a:effectLst/>
                        </a:rPr>
                        <a:t>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pin</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Int(10)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2149632901"/>
                  </a:ext>
                </a:extLst>
              </a:tr>
              <a:tr h="160897">
                <a:tc>
                  <a:txBody>
                    <a:bodyPr/>
                    <a:lstStyle/>
                    <a:p>
                      <a:pPr marL="0" marR="0" algn="ctr">
                        <a:lnSpc>
                          <a:spcPct val="107000"/>
                        </a:lnSpc>
                        <a:spcBef>
                          <a:spcPts val="0"/>
                        </a:spcBef>
                        <a:spcAft>
                          <a:spcPts val="0"/>
                        </a:spcAft>
                      </a:pPr>
                      <a:r>
                        <a:rPr lang="en-US" sz="1000">
                          <a:effectLst/>
                        </a:rPr>
                        <a:t>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course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629243188"/>
                  </a:ext>
                </a:extLst>
              </a:tr>
              <a:tr h="160897">
                <a:tc>
                  <a:txBody>
                    <a:bodyPr/>
                    <a:lstStyle/>
                    <a:p>
                      <a:pPr marL="0" marR="0" algn="ctr">
                        <a:lnSpc>
                          <a:spcPct val="107000"/>
                        </a:lnSpc>
                        <a:spcBef>
                          <a:spcPts val="0"/>
                        </a:spcBef>
                        <a:spcAft>
                          <a:spcPts val="0"/>
                        </a:spcAft>
                      </a:pPr>
                      <a:r>
                        <a:rPr lang="en-US" sz="1000">
                          <a:effectLst/>
                        </a:rPr>
                        <a:t>5</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state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284075904"/>
                  </a:ext>
                </a:extLst>
              </a:tr>
              <a:tr h="160897">
                <a:tc>
                  <a:txBody>
                    <a:bodyPr/>
                    <a:lstStyle/>
                    <a:p>
                      <a:pPr marL="0" marR="0" algn="ctr">
                        <a:lnSpc>
                          <a:spcPct val="107000"/>
                        </a:lnSpc>
                        <a:spcBef>
                          <a:spcPts val="0"/>
                        </a:spcBef>
                        <a:spcAft>
                          <a:spcPts val="0"/>
                        </a:spcAft>
                      </a:pPr>
                      <a:r>
                        <a:rPr lang="en-US" sz="1000">
                          <a:effectLst/>
                        </a:rPr>
                        <a:t>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city</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916503857"/>
                  </a:ext>
                </a:extLst>
              </a:tr>
              <a:tr h="160897">
                <a:tc>
                  <a:txBody>
                    <a:bodyPr/>
                    <a:lstStyle/>
                    <a:p>
                      <a:pPr marL="0" marR="0" algn="ctr">
                        <a:lnSpc>
                          <a:spcPct val="107000"/>
                        </a:lnSpc>
                        <a:spcBef>
                          <a:spcPts val="0"/>
                        </a:spcBef>
                        <a:spcAft>
                          <a:spcPts val="0"/>
                        </a:spcAft>
                      </a:pPr>
                      <a:r>
                        <a:rPr lang="en-US" sz="1000">
                          <a:effectLst/>
                        </a:rPr>
                        <a:t>7</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addrese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Varchar(50)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3274040683"/>
                  </a:ext>
                </a:extLst>
              </a:tr>
              <a:tr h="160897">
                <a:tc>
                  <a:txBody>
                    <a:bodyPr/>
                    <a:lstStyle/>
                    <a:p>
                      <a:pPr marL="0" marR="0" algn="ctr">
                        <a:lnSpc>
                          <a:spcPct val="107000"/>
                        </a:lnSpc>
                        <a:spcBef>
                          <a:spcPts val="0"/>
                        </a:spcBef>
                        <a:spcAft>
                          <a:spcPts val="0"/>
                        </a:spcAft>
                      </a:pPr>
                      <a:r>
                        <a:rPr lang="en-US" sz="1000">
                          <a:effectLst/>
                        </a:rPr>
                        <a:t>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contsct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a:effectLst/>
                        </a:rPr>
                        <a:t>Int(10)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tc>
                  <a:txBody>
                    <a:bodyPr/>
                    <a:lstStyle/>
                    <a:p>
                      <a:pPr marL="0" marR="0" algn="ctr">
                        <a:lnSpc>
                          <a:spcPct val="107000"/>
                        </a:lnSpc>
                        <a:spcBef>
                          <a:spcPts val="0"/>
                        </a:spcBef>
                        <a:spcAft>
                          <a:spcPts val="0"/>
                        </a:spcAft>
                      </a:pPr>
                      <a:r>
                        <a:rPr lang="en-US" sz="1000" dirty="0">
                          <a:effectLst/>
                        </a:rPr>
                        <a:t> </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8336" marR="48336" marT="0" marB="0"/>
                </a:tc>
                <a:extLst>
                  <a:ext uri="{0D108BD9-81ED-4DB2-BD59-A6C34878D82A}">
                    <a16:rowId xmlns:a16="http://schemas.microsoft.com/office/drawing/2014/main" val="4213185197"/>
                  </a:ext>
                </a:extLst>
              </a:tr>
            </a:tbl>
          </a:graphicData>
        </a:graphic>
      </p:graphicFrame>
      <p:sp>
        <p:nvSpPr>
          <p:cNvPr id="5" name="Text Placeholder 4"/>
          <p:cNvSpPr>
            <a:spLocks noGrp="1"/>
          </p:cNvSpPr>
          <p:nvPr>
            <p:ph type="body" sz="quarter" idx="3"/>
          </p:nvPr>
        </p:nvSpPr>
        <p:spPr/>
        <p:txBody>
          <a:bodyPr/>
          <a:lstStyle/>
          <a:p>
            <a:endParaRPr lang="en-US"/>
          </a:p>
        </p:txBody>
      </p:sp>
      <p:sp>
        <p:nvSpPr>
          <p:cNvPr id="6" name="Content Placeholder 5"/>
          <p:cNvSpPr>
            <a:spLocks noGrp="1"/>
          </p:cNvSpPr>
          <p:nvPr>
            <p:ph sz="quarter" idx="4"/>
          </p:nvPr>
        </p:nvSpPr>
        <p:spPr/>
        <p:txBody>
          <a:bodyPr/>
          <a:lstStyle/>
          <a:p>
            <a:endParaRPr lang="en-US"/>
          </a:p>
        </p:txBody>
      </p:sp>
    </p:spTree>
    <p:extLst>
      <p:ext uri="{BB962C8B-B14F-4D97-AF65-F5344CB8AC3E}">
        <p14:creationId xmlns:p14="http://schemas.microsoft.com/office/powerpoint/2010/main" val="5810723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14746" b="6046"/>
          <a:stretch/>
        </p:blipFill>
        <p:spPr bwMode="auto">
          <a:xfrm>
            <a:off x="677863" y="2111604"/>
            <a:ext cx="4183062" cy="2921573"/>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3794" b="6519"/>
          <a:stretch/>
        </p:blipFill>
        <p:spPr bwMode="auto">
          <a:xfrm>
            <a:off x="5089525" y="2111604"/>
            <a:ext cx="4184650" cy="292756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240344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14984" b="8909"/>
          <a:stretch/>
        </p:blipFill>
        <p:spPr bwMode="auto">
          <a:xfrm>
            <a:off x="677863" y="2328421"/>
            <a:ext cx="4183062" cy="2668273"/>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3794" b="6519"/>
          <a:stretch/>
        </p:blipFill>
        <p:spPr bwMode="auto">
          <a:xfrm>
            <a:off x="5089525" y="2328421"/>
            <a:ext cx="4184650" cy="271074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835667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14508" b="6530"/>
          <a:stretch/>
        </p:blipFill>
        <p:spPr bwMode="auto">
          <a:xfrm>
            <a:off x="677863" y="2328421"/>
            <a:ext cx="4183062" cy="2701862"/>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4032" b="6533"/>
          <a:stretch/>
        </p:blipFill>
        <p:spPr bwMode="auto">
          <a:xfrm>
            <a:off x="5089352" y="2328422"/>
            <a:ext cx="4184650" cy="270186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99168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14032" b="6767"/>
          <a:stretch/>
        </p:blipFill>
        <p:spPr bwMode="auto">
          <a:xfrm>
            <a:off x="677863" y="2281288"/>
            <a:ext cx="4183062" cy="2751808"/>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5697" b="6999"/>
          <a:stretch/>
        </p:blipFill>
        <p:spPr bwMode="auto">
          <a:xfrm>
            <a:off x="5089352" y="2281288"/>
            <a:ext cx="4184650" cy="275180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7088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a:t>
            </a:r>
          </a:p>
        </p:txBody>
      </p:sp>
      <p:sp>
        <p:nvSpPr>
          <p:cNvPr id="3" name="Content Placeholder 2"/>
          <p:cNvSpPr>
            <a:spLocks noGrp="1"/>
          </p:cNvSpPr>
          <p:nvPr>
            <p:ph idx="1"/>
          </p:nvPr>
        </p:nvSpPr>
        <p:spPr>
          <a:xfrm>
            <a:off x="677334" y="1527143"/>
            <a:ext cx="8596668" cy="4514220"/>
          </a:xfrm>
        </p:spPr>
        <p:txBody>
          <a:bodyPr>
            <a:normAutofit/>
          </a:bodyPr>
          <a:lstStyle/>
          <a:p>
            <a:r>
              <a:rPr lang="en-US" dirty="0"/>
              <a:t>The title of the project is “COLLEGE MANAGEMENT SYSTEM”</a:t>
            </a:r>
          </a:p>
          <a:p>
            <a:r>
              <a:rPr lang="en-US" dirty="0"/>
              <a:t>The system is an Intranet based application that aims at providing information to all the levels of management within an organization and other student. This system can be used as a information management system for the college and other student. For a given student/staff (Technical / Non-technical) the Administrator creates login id &amp; password, using these student/ staff (Technical / Non-technical) can access the system to either upload or download some information from the </a:t>
            </a:r>
            <a:r>
              <a:rPr lang="en-US" dirty="0" smtClean="0"/>
              <a:t>database</a:t>
            </a:r>
          </a:p>
          <a:p>
            <a:r>
              <a:rPr lang="en-US" dirty="0"/>
              <a:t>This project is aimed at developing College Management System that is of importance to either an educational institution or a college. The system is an Intranet based application that can be accessed throughout the institution or a </a:t>
            </a:r>
            <a:r>
              <a:rPr lang="en-US" dirty="0" smtClean="0"/>
              <a:t>any department</a:t>
            </a:r>
            <a:r>
              <a:rPr lang="en-US" dirty="0"/>
              <a:t>. This system is being developed for a college to maintain and facilitate easy access to information. For this the users need to be registered with the system after which they can access or modify data as per the permissions given to them.</a:t>
            </a:r>
          </a:p>
          <a:p>
            <a:endParaRPr lang="en-US" dirty="0"/>
          </a:p>
        </p:txBody>
      </p:sp>
    </p:spTree>
    <p:extLst>
      <p:ext uri="{BB962C8B-B14F-4D97-AF65-F5344CB8AC3E}">
        <p14:creationId xmlns:p14="http://schemas.microsoft.com/office/powerpoint/2010/main" val="42142667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14032" b="6053"/>
          <a:stretch/>
        </p:blipFill>
        <p:spPr bwMode="auto">
          <a:xfrm>
            <a:off x="677863" y="2384982"/>
            <a:ext cx="4183062" cy="2656514"/>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4032" b="7004"/>
          <a:stretch/>
        </p:blipFill>
        <p:spPr bwMode="auto">
          <a:xfrm>
            <a:off x="4975668" y="2384982"/>
            <a:ext cx="4184650" cy="265651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73491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14983" b="7006"/>
          <a:stretch/>
        </p:blipFill>
        <p:spPr bwMode="auto">
          <a:xfrm>
            <a:off x="677863" y="2328422"/>
            <a:ext cx="4183062" cy="2690674"/>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4270" b="7008"/>
          <a:stretch/>
        </p:blipFill>
        <p:spPr bwMode="auto">
          <a:xfrm>
            <a:off x="5089352" y="2328422"/>
            <a:ext cx="4184650" cy="269067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604876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sp>
        <p:nvSpPr>
          <p:cNvPr id="4" name="Content Placeholder 3"/>
          <p:cNvSpPr>
            <a:spLocks noGrp="1"/>
          </p:cNvSpPr>
          <p:nvPr>
            <p:ph sz="half" idx="2"/>
          </p:nvPr>
        </p:nvSpPr>
        <p:spPr/>
        <p:txBody>
          <a:bodyPr/>
          <a:lstStyle/>
          <a:p>
            <a:endParaRPr lang="en-US"/>
          </a:p>
        </p:txBody>
      </p:sp>
      <p:pic>
        <p:nvPicPr>
          <p:cNvPr id="5" name="Content Placeholder 4"/>
          <p:cNvPicPr>
            <a:picLocks noGrp="1"/>
          </p:cNvPicPr>
          <p:nvPr>
            <p:ph sz="half" idx="1"/>
          </p:nvPr>
        </p:nvPicPr>
        <p:blipFill rotWithShape="1">
          <a:blip r:embed="rId2"/>
          <a:srcRect t="13556" b="7007"/>
          <a:stretch/>
        </p:blipFill>
        <p:spPr bwMode="auto">
          <a:xfrm>
            <a:off x="677863" y="2318994"/>
            <a:ext cx="5270450" cy="326167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577221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4757" b="7246"/>
          <a:stretch/>
        </p:blipFill>
        <p:spPr bwMode="auto">
          <a:xfrm>
            <a:off x="677334" y="2160590"/>
            <a:ext cx="4183062" cy="2975990"/>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4032" b="6533"/>
          <a:stretch/>
        </p:blipFill>
        <p:spPr bwMode="auto">
          <a:xfrm>
            <a:off x="5089525" y="2160590"/>
            <a:ext cx="4184650" cy="287561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979859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4757" b="8675"/>
          <a:stretch/>
        </p:blipFill>
        <p:spPr bwMode="auto">
          <a:xfrm>
            <a:off x="677863" y="2224726"/>
            <a:ext cx="4183062" cy="2895041"/>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3797" b="7484"/>
          <a:stretch/>
        </p:blipFill>
        <p:spPr bwMode="auto">
          <a:xfrm>
            <a:off x="5089352" y="2224726"/>
            <a:ext cx="4184650" cy="289504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624126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13797" b="8435"/>
          <a:stretch/>
        </p:blipFill>
        <p:spPr bwMode="auto">
          <a:xfrm>
            <a:off x="677863" y="2375555"/>
            <a:ext cx="4183062" cy="2640681"/>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4032" b="6057"/>
          <a:stretch/>
        </p:blipFill>
        <p:spPr bwMode="auto">
          <a:xfrm>
            <a:off x="5089352" y="2375555"/>
            <a:ext cx="4184650" cy="264068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909130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14033" b="8198"/>
          <a:stretch/>
        </p:blipFill>
        <p:spPr bwMode="auto">
          <a:xfrm>
            <a:off x="677863" y="2309567"/>
            <a:ext cx="4183062" cy="2706681"/>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4272" b="14857"/>
          <a:stretch/>
        </p:blipFill>
        <p:spPr bwMode="auto">
          <a:xfrm>
            <a:off x="5174366" y="2309567"/>
            <a:ext cx="4184650" cy="270668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125723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SCREENSHOTS</a:t>
            </a:r>
            <a:endParaRPr lang="en-US" dirty="0"/>
          </a:p>
        </p:txBody>
      </p:sp>
      <p:pic>
        <p:nvPicPr>
          <p:cNvPr id="5" name="Content Placeholder 4"/>
          <p:cNvPicPr>
            <a:picLocks noGrp="1"/>
          </p:cNvPicPr>
          <p:nvPr>
            <p:ph sz="half" idx="1"/>
          </p:nvPr>
        </p:nvPicPr>
        <p:blipFill rotWithShape="1">
          <a:blip r:embed="rId2"/>
          <a:srcRect t="14033" b="9149"/>
          <a:stretch/>
        </p:blipFill>
        <p:spPr bwMode="auto">
          <a:xfrm>
            <a:off x="677863" y="2243579"/>
            <a:ext cx="4183062" cy="2761480"/>
          </a:xfrm>
          <a:prstGeom prst="rect">
            <a:avLst/>
          </a:prstGeom>
          <a:ln>
            <a:noFill/>
          </a:ln>
          <a:extLst>
            <a:ext uri="{53640926-AAD7-44D8-BBD7-CCE9431645EC}">
              <a14:shadowObscured xmlns:a14="http://schemas.microsoft.com/office/drawing/2010/main"/>
            </a:ext>
          </a:extLst>
        </p:spPr>
      </p:pic>
      <p:pic>
        <p:nvPicPr>
          <p:cNvPr id="6" name="Content Placeholder 5"/>
          <p:cNvPicPr>
            <a:picLocks noGrp="1"/>
          </p:cNvPicPr>
          <p:nvPr>
            <p:ph sz="half" idx="2"/>
          </p:nvPr>
        </p:nvPicPr>
        <p:blipFill rotWithShape="1">
          <a:blip r:embed="rId3"/>
          <a:srcRect t="13321" b="7484"/>
          <a:stretch/>
        </p:blipFill>
        <p:spPr bwMode="auto">
          <a:xfrm>
            <a:off x="5212073" y="2243580"/>
            <a:ext cx="4184650" cy="276148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26586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OBJECTIVES</a:t>
            </a:r>
            <a:endParaRPr lang="en-US" dirty="0"/>
          </a:p>
        </p:txBody>
      </p:sp>
      <p:sp>
        <p:nvSpPr>
          <p:cNvPr id="3" name="Content Placeholder 2"/>
          <p:cNvSpPr>
            <a:spLocks noGrp="1"/>
          </p:cNvSpPr>
          <p:nvPr>
            <p:ph idx="1"/>
          </p:nvPr>
        </p:nvSpPr>
        <p:spPr/>
        <p:txBody>
          <a:bodyPr/>
          <a:lstStyle/>
          <a:p>
            <a:r>
              <a:rPr lang="en-US" dirty="0"/>
              <a:t>This is a web-oriented application </a:t>
            </a:r>
            <a:r>
              <a:rPr lang="en-US" i="1" dirty="0"/>
              <a:t>allows</a:t>
            </a:r>
            <a:r>
              <a:rPr lang="en-US" dirty="0"/>
              <a:t> us to </a:t>
            </a:r>
            <a:r>
              <a:rPr lang="en-US" i="1" dirty="0"/>
              <a:t>access</a:t>
            </a:r>
            <a:r>
              <a:rPr lang="en-US" dirty="0"/>
              <a:t> the whole </a:t>
            </a:r>
            <a:r>
              <a:rPr lang="en-US" i="1" dirty="0"/>
              <a:t>information about the college, staffs, students, facilities etc.</a:t>
            </a:r>
            <a:r>
              <a:rPr lang="en-US" dirty="0"/>
              <a:t> This application provides a virtual tour of Campus. Here we will get the latest information about the students and staffs. This generic application designed for assisting the students at an institute regarding information on the courses, subjects, classes, assignments, </a:t>
            </a:r>
            <a:r>
              <a:rPr lang="en-US" dirty="0" smtClean="0"/>
              <a:t>etc</a:t>
            </a:r>
            <a:r>
              <a:rPr lang="en-US" dirty="0" smtClean="0"/>
              <a:t>. </a:t>
            </a:r>
            <a:r>
              <a:rPr lang="en-US" dirty="0"/>
              <a:t>It also provides support that a faculty can also check about his </a:t>
            </a:r>
            <a:r>
              <a:rPr lang="en-US" dirty="0" smtClean="0"/>
              <a:t>assignments</a:t>
            </a:r>
            <a:r>
              <a:rPr lang="en-US" dirty="0" smtClean="0"/>
              <a:t>, </a:t>
            </a:r>
            <a:r>
              <a:rPr lang="en-US" dirty="0"/>
              <a:t>can upload assignments, and notices to the students. Here administrator will manage the accounts of the student and faculties, makes the </a:t>
            </a:r>
            <a:r>
              <a:rPr lang="en-US" dirty="0" smtClean="0"/>
              <a:t>accounts.</a:t>
            </a:r>
            <a:endParaRPr lang="en-US" dirty="0"/>
          </a:p>
        </p:txBody>
      </p:sp>
    </p:spTree>
    <p:extLst>
      <p:ext uri="{BB962C8B-B14F-4D97-AF65-F5344CB8AC3E}">
        <p14:creationId xmlns:p14="http://schemas.microsoft.com/office/powerpoint/2010/main" val="42912087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TOOL  AND TECHNOLOGIES</a:t>
            </a:r>
            <a:endParaRPr lang="en-US" dirty="0"/>
          </a:p>
        </p:txBody>
      </p:sp>
      <p:sp>
        <p:nvSpPr>
          <p:cNvPr id="3" name="Content Placeholder 2"/>
          <p:cNvSpPr>
            <a:spLocks noGrp="1"/>
          </p:cNvSpPr>
          <p:nvPr>
            <p:ph idx="1"/>
          </p:nvPr>
        </p:nvSpPr>
        <p:spPr/>
        <p:txBody>
          <a:bodyPr/>
          <a:lstStyle/>
          <a:p>
            <a:pPr lvl="0"/>
            <a:r>
              <a:rPr lang="en-US" dirty="0"/>
              <a:t>HTML</a:t>
            </a:r>
          </a:p>
          <a:p>
            <a:pPr lvl="0"/>
            <a:r>
              <a:rPr lang="en-US" dirty="0"/>
              <a:t>CSS</a:t>
            </a:r>
          </a:p>
          <a:p>
            <a:pPr lvl="0"/>
            <a:r>
              <a:rPr lang="en-US" dirty="0"/>
              <a:t>BOOTSTRAP</a:t>
            </a:r>
          </a:p>
          <a:p>
            <a:pPr lvl="0"/>
            <a:r>
              <a:rPr lang="en-US" dirty="0"/>
              <a:t>JAVASCRIPT</a:t>
            </a:r>
          </a:p>
          <a:p>
            <a:pPr lvl="0"/>
            <a:r>
              <a:rPr lang="en-US" dirty="0"/>
              <a:t>PHP</a:t>
            </a:r>
          </a:p>
          <a:p>
            <a:pPr lvl="0"/>
            <a:r>
              <a:rPr lang="en-US" dirty="0"/>
              <a:t>JSON</a:t>
            </a:r>
          </a:p>
          <a:p>
            <a:r>
              <a:rPr lang="en-US" dirty="0" err="1"/>
              <a:t>jquery</a:t>
            </a:r>
            <a:endParaRPr lang="en-US" dirty="0"/>
          </a:p>
        </p:txBody>
      </p:sp>
    </p:spTree>
    <p:extLst>
      <p:ext uri="{BB962C8B-B14F-4D97-AF65-F5344CB8AC3E}">
        <p14:creationId xmlns:p14="http://schemas.microsoft.com/office/powerpoint/2010/main" val="4536766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USER-WISE FUNCTIONALITIES</a:t>
            </a:r>
            <a:endParaRPr lang="en-US" dirty="0"/>
          </a:p>
        </p:txBody>
      </p:sp>
      <p:sp>
        <p:nvSpPr>
          <p:cNvPr id="3" name="Content Placeholder 2"/>
          <p:cNvSpPr>
            <a:spLocks noGrp="1"/>
          </p:cNvSpPr>
          <p:nvPr>
            <p:ph idx="1"/>
          </p:nvPr>
        </p:nvSpPr>
        <p:spPr/>
        <p:txBody>
          <a:bodyPr/>
          <a:lstStyle/>
          <a:p>
            <a:pPr lvl="0"/>
            <a:r>
              <a:rPr lang="en-US" dirty="0" smtClean="0">
                <a:solidFill>
                  <a:srgbClr val="FF0000"/>
                </a:solidFill>
              </a:rPr>
              <a:t>Admin</a:t>
            </a:r>
            <a:endParaRPr lang="en-US" dirty="0">
              <a:solidFill>
                <a:srgbClr val="FF0000"/>
              </a:solidFill>
            </a:endParaRPr>
          </a:p>
          <a:p>
            <a:pPr lvl="0"/>
            <a:r>
              <a:rPr lang="en-US" dirty="0"/>
              <a:t>Database </a:t>
            </a:r>
            <a:r>
              <a:rPr lang="en-US" dirty="0" smtClean="0"/>
              <a:t>management</a:t>
            </a:r>
          </a:p>
          <a:p>
            <a:pPr lvl="0"/>
            <a:r>
              <a:rPr lang="en-US" dirty="0" smtClean="0"/>
              <a:t>Admin </a:t>
            </a:r>
            <a:r>
              <a:rPr lang="en-US" dirty="0" err="1" smtClean="0"/>
              <a:t>profil</a:t>
            </a:r>
            <a:endParaRPr lang="en-US" dirty="0"/>
          </a:p>
          <a:p>
            <a:pPr lvl="0"/>
            <a:r>
              <a:rPr lang="en-US" dirty="0"/>
              <a:t>User profile </a:t>
            </a:r>
            <a:r>
              <a:rPr lang="en-US" dirty="0" smtClean="0"/>
              <a:t>management</a:t>
            </a:r>
            <a:endParaRPr lang="en-US" dirty="0"/>
          </a:p>
          <a:p>
            <a:pPr lvl="0"/>
            <a:r>
              <a:rPr lang="en-US" dirty="0"/>
              <a:t>Permissions</a:t>
            </a:r>
          </a:p>
          <a:p>
            <a:pPr lvl="0"/>
            <a:r>
              <a:rPr lang="en-US" dirty="0"/>
              <a:t>Website update</a:t>
            </a:r>
          </a:p>
          <a:p>
            <a:pPr lvl="0"/>
            <a:r>
              <a:rPr lang="en-US" dirty="0"/>
              <a:t>Login</a:t>
            </a:r>
          </a:p>
          <a:p>
            <a:pPr lvl="0"/>
            <a:r>
              <a:rPr lang="en-US" dirty="0"/>
              <a:t>Logout</a:t>
            </a:r>
          </a:p>
        </p:txBody>
      </p:sp>
    </p:spTree>
    <p:extLst>
      <p:ext uri="{BB962C8B-B14F-4D97-AF65-F5344CB8AC3E}">
        <p14:creationId xmlns:p14="http://schemas.microsoft.com/office/powerpoint/2010/main" val="34475636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USER-WISE FUNCTIONALITIES</a:t>
            </a:r>
            <a:endParaRPr lang="en-US" dirty="0"/>
          </a:p>
        </p:txBody>
      </p:sp>
      <p:sp>
        <p:nvSpPr>
          <p:cNvPr id="3" name="Content Placeholder 2"/>
          <p:cNvSpPr>
            <a:spLocks noGrp="1"/>
          </p:cNvSpPr>
          <p:nvPr>
            <p:ph idx="1"/>
          </p:nvPr>
        </p:nvSpPr>
        <p:spPr/>
        <p:txBody>
          <a:bodyPr/>
          <a:lstStyle/>
          <a:p>
            <a:pPr lvl="0"/>
            <a:r>
              <a:rPr lang="en-US" dirty="0">
                <a:solidFill>
                  <a:srgbClr val="FF0000"/>
                </a:solidFill>
              </a:rPr>
              <a:t>Student</a:t>
            </a:r>
          </a:p>
          <a:p>
            <a:pPr lvl="0"/>
            <a:r>
              <a:rPr lang="en-US" dirty="0"/>
              <a:t>Student profile</a:t>
            </a:r>
          </a:p>
          <a:p>
            <a:pPr lvl="0"/>
            <a:r>
              <a:rPr lang="en-US" dirty="0"/>
              <a:t>View projects</a:t>
            </a:r>
          </a:p>
          <a:p>
            <a:pPr lvl="0"/>
            <a:r>
              <a:rPr lang="en-US" dirty="0"/>
              <a:t>Faculty list</a:t>
            </a:r>
          </a:p>
          <a:p>
            <a:pPr lvl="0"/>
            <a:r>
              <a:rPr lang="en-US" dirty="0"/>
              <a:t>Add project</a:t>
            </a:r>
          </a:p>
          <a:p>
            <a:pPr lvl="0"/>
            <a:r>
              <a:rPr lang="en-US" dirty="0"/>
              <a:t>Login</a:t>
            </a:r>
          </a:p>
          <a:p>
            <a:pPr lvl="0"/>
            <a:r>
              <a:rPr lang="en-US" dirty="0"/>
              <a:t>Logout</a:t>
            </a:r>
          </a:p>
        </p:txBody>
      </p:sp>
    </p:spTree>
    <p:extLst>
      <p:ext uri="{BB962C8B-B14F-4D97-AF65-F5344CB8AC3E}">
        <p14:creationId xmlns:p14="http://schemas.microsoft.com/office/powerpoint/2010/main" val="36088404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USER-WISE FUNCTIONALITIES</a:t>
            </a:r>
            <a:endParaRPr lang="en-US" dirty="0"/>
          </a:p>
        </p:txBody>
      </p:sp>
      <p:sp>
        <p:nvSpPr>
          <p:cNvPr id="3" name="Content Placeholder 2"/>
          <p:cNvSpPr>
            <a:spLocks noGrp="1"/>
          </p:cNvSpPr>
          <p:nvPr>
            <p:ph idx="1"/>
          </p:nvPr>
        </p:nvSpPr>
        <p:spPr/>
        <p:txBody>
          <a:bodyPr/>
          <a:lstStyle/>
          <a:p>
            <a:pPr lvl="0"/>
            <a:r>
              <a:rPr lang="en-US" dirty="0">
                <a:solidFill>
                  <a:srgbClr val="FF0000"/>
                </a:solidFill>
              </a:rPr>
              <a:t>Faculty</a:t>
            </a:r>
          </a:p>
          <a:p>
            <a:pPr lvl="0"/>
            <a:r>
              <a:rPr lang="en-US" dirty="0"/>
              <a:t>Faculty profile</a:t>
            </a:r>
          </a:p>
          <a:p>
            <a:pPr lvl="0"/>
            <a:r>
              <a:rPr lang="en-US" dirty="0"/>
              <a:t>Student details</a:t>
            </a:r>
          </a:p>
          <a:p>
            <a:pPr lvl="0"/>
            <a:r>
              <a:rPr lang="en-US" dirty="0"/>
              <a:t>Projects</a:t>
            </a:r>
          </a:p>
          <a:p>
            <a:pPr lvl="0"/>
            <a:r>
              <a:rPr lang="en-US" dirty="0"/>
              <a:t>Login</a:t>
            </a:r>
          </a:p>
          <a:p>
            <a:pPr lvl="0"/>
            <a:r>
              <a:rPr lang="en-US" dirty="0"/>
              <a:t>Logout</a:t>
            </a:r>
          </a:p>
        </p:txBody>
      </p:sp>
    </p:spTree>
    <p:extLst>
      <p:ext uri="{BB962C8B-B14F-4D97-AF65-F5344CB8AC3E}">
        <p14:creationId xmlns:p14="http://schemas.microsoft.com/office/powerpoint/2010/main" val="13880099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USER-WISE FUNCTIONALITIES</a:t>
            </a:r>
            <a:endParaRPr lang="en-US" dirty="0"/>
          </a:p>
        </p:txBody>
      </p:sp>
      <p:sp>
        <p:nvSpPr>
          <p:cNvPr id="3" name="Content Placeholder 2"/>
          <p:cNvSpPr>
            <a:spLocks noGrp="1"/>
          </p:cNvSpPr>
          <p:nvPr>
            <p:ph idx="1"/>
          </p:nvPr>
        </p:nvSpPr>
        <p:spPr/>
        <p:txBody>
          <a:bodyPr/>
          <a:lstStyle/>
          <a:p>
            <a:pPr lvl="0"/>
            <a:r>
              <a:rPr lang="en-US" dirty="0">
                <a:solidFill>
                  <a:srgbClr val="FF0000"/>
                </a:solidFill>
              </a:rPr>
              <a:t>Guest</a:t>
            </a:r>
          </a:p>
          <a:p>
            <a:pPr lvl="0"/>
            <a:r>
              <a:rPr lang="en-US" dirty="0"/>
              <a:t>College tour</a:t>
            </a:r>
          </a:p>
          <a:p>
            <a:pPr lvl="0"/>
            <a:r>
              <a:rPr lang="en-US" dirty="0"/>
              <a:t>Admission portal</a:t>
            </a:r>
          </a:p>
        </p:txBody>
      </p:sp>
    </p:spTree>
    <p:extLst>
      <p:ext uri="{BB962C8B-B14F-4D97-AF65-F5344CB8AC3E}">
        <p14:creationId xmlns:p14="http://schemas.microsoft.com/office/powerpoint/2010/main" val="2414809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srcRect l="14613" t="9174" r="16422" b="13410"/>
          <a:stretch/>
        </p:blipFill>
        <p:spPr bwMode="auto">
          <a:xfrm>
            <a:off x="1800521" y="189230"/>
            <a:ext cx="7495562" cy="647954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17950945"/>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145</TotalTime>
  <Words>587</Words>
  <Application>Microsoft Office PowerPoint</Application>
  <PresentationFormat>Widescreen</PresentationFormat>
  <Paragraphs>259</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Times New Roman</vt:lpstr>
      <vt:lpstr>Trebuchet MS</vt:lpstr>
      <vt:lpstr>Wingdings 3</vt:lpstr>
      <vt:lpstr>Facet</vt:lpstr>
      <vt:lpstr>COLLEGE MANAGEMENT  SYSTEM</vt:lpstr>
      <vt:lpstr>INTRODUCTION:</vt:lpstr>
      <vt:lpstr>OBJECTIVES</vt:lpstr>
      <vt:lpstr>TOOL  AND TECHNOLOGIES</vt:lpstr>
      <vt:lpstr>USER-WISE FUNCTIONALITIES</vt:lpstr>
      <vt:lpstr>USER-WISE FUNCTIONALITIES</vt:lpstr>
      <vt:lpstr>USER-WISE FUNCTIONALITIES</vt:lpstr>
      <vt:lpstr>USER-WISE FUNCTIONALITIES</vt:lpstr>
      <vt:lpstr>PowerPoint Presentation</vt:lpstr>
      <vt:lpstr>PowerPoint Presentation</vt:lpstr>
      <vt:lpstr>PowerPoint Presentation</vt:lpstr>
      <vt:lpstr>PowerPoint Presentation</vt:lpstr>
      <vt:lpstr>DATABASE</vt:lpstr>
      <vt:lpstr>DATABASE</vt:lpstr>
      <vt:lpstr>DATABASE</vt:lpstr>
      <vt:lpstr>SCREENSHOTS</vt:lpstr>
      <vt:lpstr>SCREENSHOTS</vt:lpstr>
      <vt:lpstr>SCREENSHOTS</vt:lpstr>
      <vt:lpstr>SCREENSHOTS</vt:lpstr>
      <vt:lpstr>SCREENSHOTS</vt:lpstr>
      <vt:lpstr>SCREENSHOTS</vt:lpstr>
      <vt:lpstr>SCREENSHOTS</vt:lpstr>
      <vt:lpstr>SCREENSHOTS</vt:lpstr>
      <vt:lpstr>SCREENSHOTS</vt:lpstr>
      <vt:lpstr>SCREENSHOTS</vt:lpstr>
      <vt:lpstr>SCREENSHOTS</vt:lpstr>
      <vt:lpstr>SCREENSHOTS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COLLEGE MANAGEMENT  SYSTEM</dc:title>
  <dc:creator>prachinavik</dc:creator>
  <cp:lastModifiedBy>prachinavik</cp:lastModifiedBy>
  <cp:revision>6</cp:revision>
  <dcterms:created xsi:type="dcterms:W3CDTF">2022-09-25T16:28:59Z</dcterms:created>
  <dcterms:modified xsi:type="dcterms:W3CDTF">2022-09-27T19:44:03Z</dcterms:modified>
</cp:coreProperties>
</file>

<file path=docProps/thumbnail.jpeg>
</file>